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82" r:id="rId6"/>
    <p:sldMasterId id="2147483687" r:id="rId7"/>
  </p:sldMasterIdLst>
  <p:notesMasterIdLst>
    <p:notesMasterId r:id="rId42"/>
  </p:notesMasterIdLst>
  <p:sldIdLst>
    <p:sldId id="268" r:id="rId8"/>
    <p:sldId id="269" r:id="rId9"/>
    <p:sldId id="270" r:id="rId10"/>
    <p:sldId id="342" r:id="rId11"/>
    <p:sldId id="552" r:id="rId12"/>
    <p:sldId id="553" r:id="rId13"/>
    <p:sldId id="271" r:id="rId14"/>
    <p:sldId id="555" r:id="rId15"/>
    <p:sldId id="537" r:id="rId16"/>
    <p:sldId id="524" r:id="rId17"/>
    <p:sldId id="554" r:id="rId18"/>
    <p:sldId id="328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74" r:id="rId27"/>
    <p:sldId id="276" r:id="rId28"/>
    <p:sldId id="279" r:id="rId29"/>
    <p:sldId id="289" r:id="rId30"/>
    <p:sldId id="337" r:id="rId31"/>
    <p:sldId id="290" r:id="rId32"/>
    <p:sldId id="291" r:id="rId33"/>
    <p:sldId id="334" r:id="rId34"/>
    <p:sldId id="294" r:id="rId35"/>
    <p:sldId id="329" r:id="rId36"/>
    <p:sldId id="331" r:id="rId37"/>
    <p:sldId id="332" r:id="rId38"/>
    <p:sldId id="333" r:id="rId39"/>
    <p:sldId id="336" r:id="rId40"/>
    <p:sldId id="33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4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0F41-4E5E-43E4-A79B-C6D8B4AFB6D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C7D5-11BA-4303-A1EE-82A44432B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2D026-1B5E-4EAD-97B9-838B2C8165F5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5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682-0F2A-425E-9AA6-68E7E16B2E08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6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28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20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4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69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86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11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8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1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48F-B270-40AF-805A-16C367FB8BD3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7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3659" y="275167"/>
            <a:ext cx="855874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23659" y="1600202"/>
            <a:ext cx="8558741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38D0-FCCC-4662-892B-4C90749C834D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E777-E139-499E-AB43-3443FB11D506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6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724B-80E5-44F0-84B9-111EB300F7A8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75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4746"/>
            <a:ext cx="10363200" cy="8185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47255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0778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CC606A-C575-41CF-8AA8-9B98F9D867F9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10778"/>
            <a:ext cx="3860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10778"/>
            <a:ext cx="28448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C277-7CA7-4217-AF64-8F7D89FA703A}" type="datetime1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mazaheri-SDH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9C85-5732-48D3-A1A2-93CF3FB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515BA-EC84-4F34-A97A-91772F853B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mazaheri-SDH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E777-E139-499E-AB43-3443FB11D506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2160-B5FF-41D1-B282-335E9ACC67BF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0711-4242-47AB-9B7A-D26E5F39EE59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9118-42A3-45A2-AA5A-AA410E1D1F6B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F56C-168F-47BC-A3A3-74D2FAE941D6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77CE-2C6F-4B4E-860E-8546178769CF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48F20F7F-945A-43AD-9A1B-CA689225B197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4E56F-95A6-4E87-9141-B34EE270BD0D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F7C13F8-813C-4FCD-91C4-9594A225E2EB}" type="datetime1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9D31A-3B94-4CEA-94EB-569814B06E2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5A0A-F49E-413D-9976-21C39540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315A-8C7C-422F-8EDA-3C12D6A6625F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89D1A-BDFF-4D13-9E0F-243038FDB05A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mazaheri-SDH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9C85-5732-48D3-A1A2-93CF3FB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29839" y="274614"/>
            <a:ext cx="6823075" cy="3565525"/>
          </a:xfrm>
        </p:spPr>
        <p:txBody>
          <a:bodyPr>
            <a:normAutofit fontScale="90000"/>
          </a:bodyPr>
          <a:lstStyle/>
          <a:p>
            <a:pPr algn="ctr" rtl="1"/>
            <a:br>
              <a:rPr lang="fa-IR" sz="5300" dirty="0">
                <a:cs typeface="B Titr" panose="00000700000000000000" pitchFamily="2" charset="-78"/>
              </a:rPr>
            </a:br>
            <a:br>
              <a:rPr lang="fa-IR" sz="5300" dirty="0">
                <a:cs typeface="B Titr" panose="00000700000000000000" pitchFamily="2" charset="-78"/>
              </a:rPr>
            </a:br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عوامل اجتماعی مؤثر بر سلامت (</a:t>
            </a:r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SDH</a:t>
            </a:r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) </a:t>
            </a:r>
            <a:b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  <a:t>و</a:t>
            </a:r>
            <a:b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بیماری‌های مزمن و غیرواگیر</a:t>
            </a:r>
            <a:b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</a:br>
            <a:br>
              <a:rPr lang="en-US" sz="53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200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آموزش مداوم-25-6-1404</a:t>
            </a:r>
            <a:br>
              <a:rPr lang="fa-IR" sz="4000" dirty="0">
                <a:cs typeface="B Titr" panose="00000700000000000000" pitchFamily="2" charset="-78"/>
              </a:rPr>
            </a:br>
            <a:endParaRPr lang="en-US" sz="4000" dirty="0">
              <a:cs typeface="B Titr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58786-24CB-EAA9-8E2C-4DDD4825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525"/>
            <a:ext cx="423560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B322F1-FBC7-3B14-4A4D-3F0F5ED9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804" y="3939258"/>
            <a:ext cx="6858594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821-E04D-4563-B879-BB101BED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یک تعیین کننده جدید؟؟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F030-6D60-6E28-6499-8613B253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مربوط به عصر حاضر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بسیار تاثیرگزار و تعیین کننده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در دسترس نبودن برای همه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کمبود یا عدم دسترسی بخصوص برای قشر آسیب پذیر</a:t>
            </a:r>
            <a:endParaRPr lang="en-US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1361-B00C-4B53-80B6-2CF46CDD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mazaheri-SDH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7CEEA-5818-4217-A05A-31FEF30D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5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821-E04D-4563-B879-BB101BED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تعیین کننده های دیجیتال سلامت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1361-B00C-4B53-80B6-2CF46CDD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mazaheri-SDH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7CEEA-5818-4217-A05A-31FEF30D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CE8D2-396F-445D-9DBD-660191535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2" y="1390190"/>
            <a:ext cx="4832176" cy="483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740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بیماری‌های مزمن و غیرواگیر</a:t>
            </a:r>
            <a:b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•	بیماری‌های قلبی-عروقی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•	دیابت و چاقی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•	سرطان‌ها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•	بیماری‌های تنفسی مزمن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•	بیماری‌های 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روانی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مسیرهای تاثیر </a:t>
            </a:r>
            <a:r>
              <a:rPr lang="en-US" sz="4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SDH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399" y="1978547"/>
            <a:ext cx="8200939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عوامل اجتماعی مؤثر بر سلامت از طریق چند مسیر کلیدی بر بروز و شدت بیماری‌های غیرواگیر اثر می‌گذارند.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مسیرها را می‌توان در سه سطح اصلی بررسی کرد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3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مسیر رفتاری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شرایط اجتماعی بر </a:t>
            </a:r>
            <a:r>
              <a:rPr lang="ar-SA" sz="36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عادات و سبک زندگی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بیماران اثر مستقیم دارد. برای مثال، فردی با درآمد پایین معمولاً دسترسی محدودی به غذای سالم دارد و ناچار به مصرف غذای 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ناسالم و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ارزان می‌شود. این الگو به مرور منجر به چاقی، دیابت و بیماری‌های قلبی می‌شود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مطالعه </a:t>
            </a:r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Rezaei </a:t>
            </a:r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و همکاران 2025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0" y="1978547"/>
            <a:ext cx="8516182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 که افراد کم‌درآمد در ایران بیشتر دچار رفتارهای ناسالم مثل سیگار و کم‌تحرکی هستند.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یافته تأیید می‌کند که انتخاب‌های ناسالم لزوماً انتخاب فردی نیست، بلکه نتیجه فشار اجتماعی–اقتصادی است.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مسیر روانی–اجتماعی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200" y="1978547"/>
            <a:ext cx="8616982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فقر، بیکاری و نبود حمایت اجتماعی، منجر به </a:t>
            </a:r>
            <a:r>
              <a:rPr lang="ar-SA" sz="36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استرس مزمن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می‌شوند.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استرس طولانی‌مدت با افزایش ترشح کورتیزول و فعال شدن محور هیپوتالاموس–هیپوفیز–آدرنال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باعث </a:t>
            </a:r>
            <a:r>
              <a:rPr lang="ar-SA" sz="36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افزایش فشار خون، مقاومت به انسولین و تضعیف سیستم ایمنی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می‌شود.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مطالعه </a:t>
            </a:r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Safari-</a:t>
            </a:r>
            <a:r>
              <a:rPr lang="en-US" sz="4000" dirty="0" err="1">
                <a:solidFill>
                  <a:schemeClr val="tx1"/>
                </a:solidFill>
                <a:cs typeface="B Titr" panose="00000700000000000000" pitchFamily="2" charset="-78"/>
              </a:rPr>
              <a:t>Faramani</a:t>
            </a:r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 ۲۰۲۵</a:t>
            </a:r>
            <a:b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400" y="2273747"/>
            <a:ext cx="8523382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نشان داد که افراد با وضعیت اقتصادی پایین بیشتر دچار چندبیماری مزمن هستند؛ این هم‌ابتلایی می‌تواند بخشی ناشی از همین استرس مزمن و پیامدهای اجتماعی باشد.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مسیر بیولوژیک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شرایط اجتماعی نامطلوب در دوران کودکی می‌تواند الگوهای بیان ژنی را تغییر دهد و ریسک ابتلا به بیماری‌های قلبی و متابولیک را در بزرگسالی افزایش دهد.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مثال، کودکانی که در خانواده‌های فقیر رشد می‌کنند، در آینده بیشتر دچار سندرم متابولیک می‌شوند</a:t>
            </a:r>
            <a:r>
              <a:rPr lang="fa-IR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حتی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اگر در بزرگسالی شرایط اقتصادی بهبود یابد.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7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مطالعه کوهورت روانسر 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تحلیل بیش از ده‌هزار بزرگسال ۳۵–۶۵ ساله نشان داد چندبیماری مزمن در دهک‌های پایین وضعیت اقتصادی–اجتماعی شایع‌تر است؛ با نقش‌آفرینی سن، جنس، </a:t>
            </a: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BMI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فعالیت بدنی.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مقدمه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مفهوم عوامل اجتماعی مؤثر بر سلامت</a:t>
            </a: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(SDH)</a:t>
            </a: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تعریف بیماری‌های مزمن و غیرواگیر</a:t>
            </a: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(NCDs)</a:t>
            </a: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اهمیت موضوع 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ارتباط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پزشکی عمومی و نظام سلامت</a:t>
            </a: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5B1DEB8B-8402-FCD7-4799-C528DE14F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PHC</a:t>
            </a:r>
            <a:b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ایران هنوز نظام مراقبت اولیه بیشتر «بیماری‌محور» است تا «بیمار-محور».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F2EF3-3EF0-B9F0-BC25-D37231455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602" y="3929560"/>
            <a:ext cx="2828925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72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مداخلات بیمارستانی </a:t>
            </a:r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SDH </a:t>
            </a:r>
            <a:b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مطالعه مروری آمریکا، 2025)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بیمارستان‌ها در آمریکا پروژه‌هایی مثل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Prescription for Food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نسخه غذایی برای بیماران دیابتی کم‌درآمد)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یا </a:t>
            </a: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Transportation vouchers 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بیماران قلبی انجام می‌دهند.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7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>
                <a:solidFill>
                  <a:schemeClr val="tx1"/>
                </a:solidFill>
                <a:cs typeface="B Titr" panose="00000700000000000000" pitchFamily="2" charset="-78"/>
              </a:rPr>
              <a:t>Social Prescription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ایران: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همکاری با خیریه‌ها، </a:t>
            </a: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NGO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 و حتی نانوایی محلی!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ایراپن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731" y="1978547"/>
            <a:ext cx="8981451" cy="3760891"/>
          </a:xfrm>
        </p:spPr>
        <p:txBody>
          <a:bodyPr>
            <a:normAutofit lnSpcReduction="10000"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بسته خدمات پایه پیشگیری و کنترل بیماری‌های غیرواگیر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وزارت بهداشت، درمان و آموزش پزشکی ایران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اجرای کشوری از سال ۱۳۹۵</a:t>
            </a: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WHO package of essential noncommunicable (PEN) disease interventions for primary health care.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4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89" y="162128"/>
            <a:ext cx="1041094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46DDAB-0163-1106-BAF7-7362D8D55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81" y="6234062"/>
            <a:ext cx="2195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a-I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</a:t>
            </a:r>
            <a:r>
              <a:rPr kumimoji="0" lang="en-US" alt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Mazaheri</a:t>
            </a:r>
          </a:p>
        </p:txBody>
      </p:sp>
    </p:spTree>
    <p:extLst>
      <p:ext uri="{BB962C8B-B14F-4D97-AF65-F5344CB8AC3E}">
        <p14:creationId xmlns:p14="http://schemas.microsoft.com/office/powerpoint/2010/main" val="263080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هداف اصلی ایراپن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 fontScale="32500" lnSpcReduction="20000"/>
          </a:bodyPr>
          <a:lstStyle/>
          <a:p>
            <a:pPr marL="342900" indent="-342900" algn="just" rtl="1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کاهش بار بیماری‌های غیرواگیر </a:t>
            </a:r>
            <a:r>
              <a:rPr lang="en-US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NCDs</a:t>
            </a:r>
            <a:endParaRPr lang="fa-IR" sz="11100" kern="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کنترل عوامل خطر اصلی:</a:t>
            </a:r>
          </a:p>
          <a:p>
            <a:pPr marL="342900" indent="-342900" algn="just" rtl="1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فشار خون بالا</a:t>
            </a:r>
            <a:r>
              <a:rPr lang="fa-IR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    </a:t>
            </a: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دیابت</a:t>
            </a:r>
            <a:r>
              <a:rPr lang="fa-IR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    </a:t>
            </a: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چاقی و اضافه وزن</a:t>
            </a:r>
          </a:p>
          <a:p>
            <a:pPr marL="342900" indent="-342900" algn="just" rtl="1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مصرف دخانیات</a:t>
            </a:r>
            <a:r>
              <a:rPr lang="fa-IR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  </a:t>
            </a: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رژیم غذایی ناسالم</a:t>
            </a:r>
            <a:r>
              <a:rPr lang="fa-IR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 </a:t>
            </a: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کم‌تحرکی</a:t>
            </a:r>
          </a:p>
          <a:p>
            <a:pPr marL="342900" indent="-342900" algn="just" rtl="1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11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ارتقای دسترسی به خدمات پایه سلامت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9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اجزای کلیدی ایراپن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Autofit/>
          </a:bodyPr>
          <a:lstStyle/>
          <a:p>
            <a:pPr algn="just" rtl="1">
              <a:buFont typeface="Arial" panose="020B0604020202020204" pitchFamily="34" charset="0"/>
              <a:buChar char="•"/>
            </a:pPr>
            <a:r>
              <a:rPr lang="ar-SA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غربالگری جمعیتی برای فشار خون و دیابت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ثبت اطلاعات در سامانه سیب</a:t>
            </a:r>
            <a:endParaRPr lang="en-US" sz="3600" kern="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مدیریت بیماری‌های شایع غیرواگیر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آموزش تغییر سبک زندگی</a:t>
            </a:r>
            <a:r>
              <a:rPr lang="fa-IR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- تا 80 درصئ می تواند موثر باشد</a:t>
            </a:r>
            <a:endParaRPr lang="ar-SA" sz="3600" kern="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600" kern="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ارجاع بیماران پرخطر به سطح بالاتر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77672-23ED-C1B2-C81E-2CB65E15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56" y="0"/>
            <a:ext cx="7960088" cy="49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6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پیام‌های کلیدی 1 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SDH </a:t>
            </a: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بخش جدایی‌ناپذیر طب عمومی است.</a:t>
            </a: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عوامل اجتماعی، اقتصادی، محیطی و خانوادگی نقش پررنگ‌تری از ژنتیک یا دارو در پیامد سلامت دارند. پزشک باید این عوامل را مانند فشارخون یا قندخون غربال کند.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8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پیام‌های کلیدی 2 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268" y="194037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حال حاظر قانون و حمایت قانونی برای ایجاد و ادامه چنین دستورالعملی وجود ندارد، و</a:t>
            </a:r>
            <a:r>
              <a:rPr lang="fa-IR" sz="36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ل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 حداقل تغییر دیدگاه می تواند اتفاق بیفتد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انقلابهای بهداشت عمومی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 lnSpcReduction="10000"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رویکرد زیستی پزشکی-تعیین کننده های بیولوژیک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رویکرد روانشناختی- تعیین کننده های روانی رفتاری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رویکرد اجتماعی – تعیین کننده های اجتماعی</a:t>
            </a: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a-IR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ar-SA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ar-SA" sz="36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۷</a:t>
            </a:r>
            <a:r>
              <a:rPr lang="fa-IR" sz="36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</a:t>
            </a:r>
            <a:r>
              <a:rPr lang="ar-SA" sz="36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٪ تفاوت‌های سلامت ناشی از عوامل اجتماعی است، نه ژنتیک یا درمان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5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پیام‌های کلیدی 3 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رفتار ناسالم محصول شرایط اجتماعی است.</a:t>
            </a: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سیگار، تغذیه ناسالم و کم‌تحرکی در طبقات محروم شایع‌ترند؛ اصلاح سبک زندگی بدون توجه به این شرایط بی‌اثر است.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پیام‌های کلیدی 4 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 زندگی نسخه پنهانی برای بیماران می‌نویسد.</a:t>
            </a: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آلودگی هوا، محله ناامن و نبود فضای سبز ریسک سکته قلبی و سرطان ریه را چند برابر می‌کند.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2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388AA0E-E307-55D4-D7FB-23BDC1D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3" y="263529"/>
            <a:ext cx="8200939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پیام‌های کلیدی 5 </a:t>
            </a:r>
            <a:endParaRPr lang="en-US" sz="4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7F6DAB-C92A-FE4E-1FA5-7784D52A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424" y="1978547"/>
            <a:ext cx="8091758" cy="3760891"/>
          </a:xfrm>
        </p:spPr>
        <p:txBody>
          <a:bodyPr>
            <a:norm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حمایت اجتماعی قوی‌تر از بسیاری داروهاست.</a:t>
            </a:r>
            <a:endParaRPr lang="en-US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lv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a-IR" sz="36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بیماران با خانواده و شبکه حمایتی خوب، کنترل بهتری بر دیابت و فشارخون دارند و کمتر بستری می‌شوند.</a:t>
            </a:r>
            <a:endParaRPr lang="ar-SA" sz="36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2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36008-B140-CDCA-1444-BF593BC79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84" y="167098"/>
            <a:ext cx="7846232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78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40BDD-0FE6-9E06-612E-A8D715B8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82" y="-956984"/>
            <a:ext cx="7382435" cy="73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F30BCA-8D02-4CA0-B7AA-D55B1026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433067"/>
            <a:ext cx="8229600" cy="857250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ترکیبی از رویکردها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BC743-2F11-4A1F-AFB8-036C03F5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2" y="5477794"/>
            <a:ext cx="1115665" cy="40846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6CB3A-96B0-47FC-8981-5B164A5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0E372-16E5-448B-8779-3CCC855B5AE6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CB663C-6B9D-44C8-BC4B-E40E077C3300}"/>
              </a:ext>
            </a:extLst>
          </p:cNvPr>
          <p:cNvSpPr txBox="1">
            <a:spLocks/>
          </p:cNvSpPr>
          <p:nvPr/>
        </p:nvSpPr>
        <p:spPr>
          <a:xfrm>
            <a:off x="925417" y="1988841"/>
            <a:ext cx="9289947" cy="2664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در واقع تمامی رویکردها به هم متصل است که مجموع آنان با همدیگر در سلامتی فرد و اجتماع میتواند تاثیر داشته باشد </a:t>
            </a:r>
          </a:p>
          <a:p>
            <a:pPr algn="just" rtl="1"/>
            <a:endParaRPr lang="fa-IR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انسانها از نظر سلامت روحی و سلامت جسمی و سلامت اجتماعی در طیف های مختلفی از سلامت قرار دارنند.</a:t>
            </a:r>
          </a:p>
          <a:p>
            <a:pPr algn="just" rtl="1"/>
            <a:endParaRPr lang="en-US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084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F30BCA-8D02-4CA0-B7AA-D55B1026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55712"/>
            <a:ext cx="8229600" cy="857250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ترکیبی از رویکردها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BC743-2F11-4A1F-AFB8-036C03F5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2" y="5477794"/>
            <a:ext cx="1115665" cy="40846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6CB3A-96B0-47FC-8981-5B164A5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0E372-16E5-448B-8779-3CCC855B5AE6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CB663C-6B9D-44C8-BC4B-E40E077C3300}"/>
              </a:ext>
            </a:extLst>
          </p:cNvPr>
          <p:cNvSpPr txBox="1">
            <a:spLocks/>
          </p:cNvSpPr>
          <p:nvPr/>
        </p:nvSpPr>
        <p:spPr>
          <a:xfrm>
            <a:off x="2063552" y="1412776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قضاوت کردن افراد در این سه طیف سخت است  </a:t>
            </a:r>
          </a:p>
          <a:p>
            <a:pPr algn="just" rtl="1"/>
            <a:r>
              <a:rPr lang="fa-IR" b="1" dirty="0">
                <a:solidFill>
                  <a:srgbClr val="00B050"/>
                </a:solidFill>
                <a:latin typeface="Calibri"/>
                <a:cs typeface="B Nazanin" panose="00000400000000000000" pitchFamily="2" charset="-78"/>
              </a:rPr>
              <a:t>بیماری جسمی </a:t>
            </a:r>
            <a:r>
              <a:rPr lang="fa-IR" b="1" dirty="0">
                <a:solidFill>
                  <a:srgbClr val="FF0000"/>
                </a:solidFill>
                <a:latin typeface="Calibri"/>
                <a:cs typeface="B Nazanin" panose="00000400000000000000" pitchFamily="2" charset="-78"/>
              </a:rPr>
              <a:t>را آسانتر </a:t>
            </a:r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از بیماری روحی و اجتماعی می توان شناخت و </a:t>
            </a:r>
          </a:p>
          <a:p>
            <a:pPr algn="just" rtl="1"/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هر چه به سمت </a:t>
            </a:r>
            <a:r>
              <a:rPr lang="fa-IR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  <a:cs typeface="B Nazanin" panose="00000400000000000000" pitchFamily="2" charset="-78"/>
              </a:rPr>
              <a:t>سلامت اجتماعی و سلامت معنوی </a:t>
            </a:r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پیش می رویم کار </a:t>
            </a:r>
            <a:r>
              <a:rPr lang="fa-IR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  <a:cs typeface="B Nazanin" panose="00000400000000000000" pitchFamily="2" charset="-78"/>
              </a:rPr>
              <a:t>سخت تر </a:t>
            </a:r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میشود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7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F30BCA-8D02-4CA0-B7AA-D55B1026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55712"/>
            <a:ext cx="8229600" cy="857250"/>
          </a:xfrm>
        </p:spPr>
        <p:txBody>
          <a:bodyPr/>
          <a:lstStyle/>
          <a:p>
            <a:r>
              <a:rPr lang="fa-IR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ترکیبی از رویکردها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BC743-2F11-4A1F-AFB8-036C03F5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2" y="5477794"/>
            <a:ext cx="1115665" cy="40846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6CB3A-96B0-47FC-8981-5B164A5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0E372-16E5-448B-8779-3CCC855B5AE6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CB663C-6B9D-44C8-BC4B-E40E077C3300}"/>
              </a:ext>
            </a:extLst>
          </p:cNvPr>
          <p:cNvSpPr txBox="1">
            <a:spLocks/>
          </p:cNvSpPr>
          <p:nvPr/>
        </p:nvSpPr>
        <p:spPr>
          <a:xfrm>
            <a:off x="1229710" y="1412776"/>
            <a:ext cx="943829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F7F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مثلا فرد دارای فشار خون بالا را میتوان آسانتر و بهتر درمان کرد تا یک فرد افسرده را...پس:</a:t>
            </a:r>
          </a:p>
          <a:p>
            <a:pPr algn="just" rtl="1"/>
            <a:endParaRPr lang="fa-IR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rtl="1"/>
            <a:r>
              <a:rPr lang="fa-IR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تمامی عوامل مداخله گر در سلامت افراد باید با همدیگر دیده شوند</a:t>
            </a:r>
          </a:p>
        </p:txBody>
      </p:sp>
    </p:spTree>
    <p:extLst>
      <p:ext uri="{BB962C8B-B14F-4D97-AF65-F5344CB8AC3E}">
        <p14:creationId xmlns:p14="http://schemas.microsoft.com/office/powerpoint/2010/main" val="224876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3918"/>
            <a:ext cx="2548328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4E6F3A-D70B-9D44-25D7-075FE0A4AC83}"/>
              </a:ext>
            </a:extLst>
          </p:cNvPr>
          <p:cNvSpPr/>
          <p:nvPr/>
        </p:nvSpPr>
        <p:spPr>
          <a:xfrm>
            <a:off x="6826888" y="6396335"/>
            <a:ext cx="17668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 mazaheri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F175BE4-AB7B-6DD3-179F-8FF2139C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26" y="37438"/>
            <a:ext cx="750172" cy="77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B448B-7096-8C36-9492-7DFEEE015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252" y="-139951"/>
            <a:ext cx="10435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0450-5E44-22B5-DD00-919026C0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tx1"/>
                </a:solidFill>
                <a:latin typeface="Arial Rounded MT Bold" panose="020F0704030504030204" pitchFamily="34" charset="0"/>
                <a:cs typeface="B Titr" panose="00000700000000000000" pitchFamily="2" charset="-78"/>
              </a:rPr>
              <a:t>سرطان وطن!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2F6C-7444-D4AE-33C0-B11EA938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>
                <a:cs typeface="B Nazanin" panose="00000400000000000000" pitchFamily="2" charset="-78"/>
              </a:rPr>
              <a:t>تو مپندار که در فکر تنم</a:t>
            </a:r>
          </a:p>
          <a:p>
            <a:pPr rtl="1"/>
            <a:r>
              <a:rPr lang="fa-IR" sz="3600" dirty="0">
                <a:cs typeface="B Nazanin" panose="00000400000000000000" pitchFamily="2" charset="-78"/>
              </a:rPr>
              <a:t>نگران سرطان وطنم</a:t>
            </a:r>
          </a:p>
          <a:p>
            <a:pPr rtl="1"/>
            <a:r>
              <a:rPr lang="fa-IR" sz="3600" dirty="0">
                <a:cs typeface="B Nazanin" panose="00000400000000000000" pitchFamily="2" charset="-78"/>
              </a:rPr>
              <a:t>او که بیمار شود ما همه نیز</a:t>
            </a:r>
          </a:p>
          <a:p>
            <a:pPr rtl="1"/>
            <a:r>
              <a:rPr lang="fa-IR" sz="3600" dirty="0">
                <a:cs typeface="B Nazanin" panose="00000400000000000000" pitchFamily="2" charset="-78"/>
              </a:rPr>
              <a:t>من که بیمار شوم، یک بدنم</a:t>
            </a:r>
          </a:p>
          <a:p>
            <a:pPr rtl="1"/>
            <a:r>
              <a:rPr lang="fa-IR" sz="3600" dirty="0">
                <a:cs typeface="B Nazanin" panose="00000400000000000000" pitchFamily="2" charset="-78"/>
              </a:rPr>
              <a:t>وطنم از تن من خسته تر است</a:t>
            </a:r>
          </a:p>
          <a:p>
            <a:pPr rtl="1"/>
            <a:r>
              <a:rPr lang="fa-IR" sz="3600" dirty="0">
                <a:cs typeface="B Nazanin" panose="00000400000000000000" pitchFamily="2" charset="-78"/>
              </a:rPr>
              <a:t>درک کن درد مرا از سُخنم...</a:t>
            </a:r>
          </a:p>
          <a:p>
            <a:pPr algn="just" rtl="1"/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0735-86B2-4E34-7353-766AB306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700DE-CCE1-247F-EEB8-2DC90438DCFD}"/>
              </a:ext>
            </a:extLst>
          </p:cNvPr>
          <p:cNvSpPr txBox="1"/>
          <p:nvPr/>
        </p:nvSpPr>
        <p:spPr>
          <a:xfrm>
            <a:off x="1664952" y="6420680"/>
            <a:ext cx="1227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Dr mazaheri</a:t>
            </a:r>
          </a:p>
        </p:txBody>
      </p:sp>
    </p:spTree>
    <p:extLst>
      <p:ext uri="{BB962C8B-B14F-4D97-AF65-F5344CB8AC3E}">
        <p14:creationId xmlns:p14="http://schemas.microsoft.com/office/powerpoint/2010/main" val="154144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0450-5E44-22B5-DD00-919026C0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  <a:cs typeface="B Titr" panose="00000700000000000000" pitchFamily="2" charset="-78"/>
              </a:rPr>
              <a:t>social gradient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42F6C-7444-D4AE-33C0-B11EA9388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>
                <a:cs typeface="B Nazanin" panose="00000400000000000000" pitchFamily="2" charset="-78"/>
              </a:rPr>
              <a:t>شعر  فوق از شادروان دکتر مجتبی کاشانی می باشد که در ۲۳  آذر ۱۳۸۳ در تهران در اثر بیماری سرطان معده فوت کرد. ایشان مشاور صنعتی ، نیکوکار مدرسه ساز و شاعر بودند. </a:t>
            </a:r>
          </a:p>
          <a:p>
            <a:pPr algn="just" rtl="1"/>
            <a:r>
              <a:rPr lang="fa-IR" sz="3600" dirty="0">
                <a:cs typeface="B Nazanin" panose="00000400000000000000" pitchFamily="2" charset="-78"/>
              </a:rPr>
              <a:t>■ شعر فوق تاثیر تعیین گرهای اجتماعی سلامت </a:t>
            </a:r>
            <a:r>
              <a:rPr lang="en-US" sz="3600" dirty="0">
                <a:cs typeface="B Nazanin" panose="00000400000000000000" pitchFamily="2" charset="-78"/>
              </a:rPr>
              <a:t>SDH) </a:t>
            </a:r>
            <a:r>
              <a:rPr lang="fa-IR" sz="3600">
                <a:cs typeface="B Nazanin" panose="00000400000000000000" pitchFamily="2" charset="-78"/>
              </a:rPr>
              <a:t>) بر </a:t>
            </a:r>
            <a:r>
              <a:rPr lang="fa-IR" sz="3600" dirty="0">
                <a:cs typeface="B Nazanin" panose="00000400000000000000" pitchFamily="2" charset="-78"/>
              </a:rPr>
              <a:t>فیزیولوژی بدن انسان و ایجاد بیماری های جسمی و روانی را نشان می دهد. </a:t>
            </a:r>
          </a:p>
          <a:p>
            <a:pPr algn="just" rtl="1"/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0735-86B2-4E34-7353-766AB306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700DE-CCE1-247F-EEB8-2DC90438DCFD}"/>
              </a:ext>
            </a:extLst>
          </p:cNvPr>
          <p:cNvSpPr txBox="1"/>
          <p:nvPr/>
        </p:nvSpPr>
        <p:spPr>
          <a:xfrm>
            <a:off x="1664952" y="6420680"/>
            <a:ext cx="1227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Dr mazaheri</a:t>
            </a:r>
          </a:p>
        </p:txBody>
      </p:sp>
    </p:spTree>
    <p:extLst>
      <p:ext uri="{BB962C8B-B14F-4D97-AF65-F5344CB8AC3E}">
        <p14:creationId xmlns:p14="http://schemas.microsoft.com/office/powerpoint/2010/main" val="7468713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ctures_in_3-D_flip_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{18A89D13-AECA-46A2-81EC-1C7F63505E1D}TF427093bb-7ddc-497b-80f4-fe945bcee621ff7241c0_win32-add2936a5c77</Template>
  <TotalTime>321</TotalTime>
  <Words>1077</Words>
  <Application>Microsoft Office PowerPoint</Application>
  <PresentationFormat>Widescreen</PresentationFormat>
  <Paragraphs>145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Rounded MT Bold</vt:lpstr>
      <vt:lpstr>Bookman Old Style</vt:lpstr>
      <vt:lpstr>Calibri</vt:lpstr>
      <vt:lpstr>Franklin Gothic Book</vt:lpstr>
      <vt:lpstr>Symbol</vt:lpstr>
      <vt:lpstr>Times New Roman</vt:lpstr>
      <vt:lpstr>1_RetrospectVTI</vt:lpstr>
      <vt:lpstr>1_Office Theme</vt:lpstr>
      <vt:lpstr>Custom Design</vt:lpstr>
      <vt:lpstr>Pictures_in_3-D_flip_book</vt:lpstr>
      <vt:lpstr>  عوامل اجتماعی مؤثر بر سلامت (SDH)  و  بیماری‌های مزمن و غیرواگیر  آموزش مداوم-25-6-1404 </vt:lpstr>
      <vt:lpstr>مقدمه</vt:lpstr>
      <vt:lpstr>انقلابهای بهداشت عمومی</vt:lpstr>
      <vt:lpstr>ترکیبی از رویکردها</vt:lpstr>
      <vt:lpstr>ترکیبی از رویکردها</vt:lpstr>
      <vt:lpstr>ترکیبی از رویکردها</vt:lpstr>
      <vt:lpstr>PowerPoint Presentation</vt:lpstr>
      <vt:lpstr>سرطان وطن!</vt:lpstr>
      <vt:lpstr>social gradient</vt:lpstr>
      <vt:lpstr>یک تعیین کننده جدید؟؟</vt:lpstr>
      <vt:lpstr>تعیین کننده های دیجیتال سلامت</vt:lpstr>
      <vt:lpstr>بیماری‌های مزمن و غیرواگیر </vt:lpstr>
      <vt:lpstr>مسیرهای تاثیر SDH</vt:lpstr>
      <vt:lpstr>مسیر رفتاری</vt:lpstr>
      <vt:lpstr>مطالعه Rezaei و همکاران 2025</vt:lpstr>
      <vt:lpstr>مسیر روانی–اجتماعی</vt:lpstr>
      <vt:lpstr>مطالعه Safari-Faramani  ۲۰۲۵ </vt:lpstr>
      <vt:lpstr>مسیر بیولوژیک</vt:lpstr>
      <vt:lpstr>مطالعه کوهورت روانسر </vt:lpstr>
      <vt:lpstr>PHC </vt:lpstr>
      <vt:lpstr>مداخلات بیمارستانی SDH  مطالعه مروری آمریکا، 2025)</vt:lpstr>
      <vt:lpstr>Social Prescription</vt:lpstr>
      <vt:lpstr>ایراپن</vt:lpstr>
      <vt:lpstr>PowerPoint Presentation</vt:lpstr>
      <vt:lpstr>هداف اصلی ایراپن</vt:lpstr>
      <vt:lpstr>اجزای کلیدی ایراپن</vt:lpstr>
      <vt:lpstr>PowerPoint Presentation</vt:lpstr>
      <vt:lpstr>پیام‌های کلیدی 1 </vt:lpstr>
      <vt:lpstr>پیام‌های کلیدی 2 </vt:lpstr>
      <vt:lpstr>پیام‌های کلیدی 3 </vt:lpstr>
      <vt:lpstr>پیام‌های کلیدی 4 </vt:lpstr>
      <vt:lpstr>پیام‌های کلیدی 5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عوامل اجتماعی مؤثر بر سلامت (SDH) و  بیماری‌های مزمن و غیرواگیر  </dc:title>
  <dc:creator>Dr Maryam Mazaheri</dc:creator>
  <cp:lastModifiedBy>dr mazaheri</cp:lastModifiedBy>
  <cp:revision>62</cp:revision>
  <dcterms:created xsi:type="dcterms:W3CDTF">2025-09-12T20:07:29Z</dcterms:created>
  <dcterms:modified xsi:type="dcterms:W3CDTF">2025-09-16T06:15:36Z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